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95" r:id="rId3"/>
    <p:sldId id="317" r:id="rId4"/>
    <p:sldId id="311" r:id="rId5"/>
    <p:sldId id="296" r:id="rId6"/>
    <p:sldId id="318" r:id="rId7"/>
    <p:sldId id="312" r:id="rId8"/>
    <p:sldId id="315" r:id="rId9"/>
    <p:sldId id="313" r:id="rId10"/>
    <p:sldId id="314" r:id="rId11"/>
    <p:sldId id="320" r:id="rId12"/>
    <p:sldId id="306" r:id="rId13"/>
    <p:sldId id="307" r:id="rId14"/>
    <p:sldId id="316" r:id="rId15"/>
    <p:sldId id="321" r:id="rId16"/>
    <p:sldId id="308" r:id="rId17"/>
    <p:sldId id="302" r:id="rId18"/>
    <p:sldId id="309" r:id="rId19"/>
    <p:sldId id="322" r:id="rId20"/>
    <p:sldId id="270" r:id="rId21"/>
    <p:sldId id="294" r:id="rId22"/>
  </p:sldIdLst>
  <p:sldSz cx="9906000" cy="6858000" type="A4"/>
  <p:notesSz cx="6669088" cy="97758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CC99"/>
    <a:srgbClr val="009999"/>
    <a:srgbClr val="0066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35" autoAdjust="0"/>
  </p:normalViewPr>
  <p:slideViewPr>
    <p:cSldViewPr>
      <p:cViewPr>
        <p:scale>
          <a:sx n="60" d="100"/>
          <a:sy n="60" d="100"/>
        </p:scale>
        <p:origin x="-516" y="-2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8691C-4A45-4780-8ADA-4CF8F12C3E89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09E4-BE60-49FC-83B0-D2E8743CBC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691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F6E71-45E2-483F-9BC9-7CCEB688C01F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1222375"/>
            <a:ext cx="476408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04616"/>
            <a:ext cx="533527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B3174-1DAB-448D-868A-14ACE6D1F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9621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B3174-1DAB-448D-868A-14ACE6D1F4C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81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4837" indent="-2710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4364" indent="-21687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8110" indent="-21687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51855" indent="-21687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85601" indent="-21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9347" indent="-21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53092" indent="-21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86838" indent="-21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F34BB4-00E5-4132-BF44-85ECDB6E33FE}" type="slidenum">
              <a:rPr lang="fr-FR" smtClean="0"/>
              <a:pPr eaLnBrk="1" hangingPunct="1"/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6312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titled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6396000" y="2538808"/>
            <a:ext cx="3510000" cy="149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" y="27384"/>
            <a:ext cx="6202801" cy="6858000"/>
            <a:chOff x="0" y="58316"/>
            <a:chExt cx="5724128" cy="6858000"/>
          </a:xfrm>
        </p:grpSpPr>
        <p:sp>
          <p:nvSpPr>
            <p:cNvPr id="8" name="Organigramme : Extraire 7"/>
            <p:cNvSpPr/>
            <p:nvPr/>
          </p:nvSpPr>
          <p:spPr>
            <a:xfrm rot="5400000">
              <a:off x="81136" y="1273324"/>
              <a:ext cx="6858000" cy="4427984"/>
            </a:xfrm>
            <a:prstGeom prst="flowChartExtra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Organigramme : Extraire 8"/>
            <p:cNvSpPr/>
            <p:nvPr/>
          </p:nvSpPr>
          <p:spPr>
            <a:xfrm rot="5400000">
              <a:off x="-350912" y="1273324"/>
              <a:ext cx="6858000" cy="4427984"/>
            </a:xfrm>
            <a:prstGeom prst="flowChartExtra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Organigramme : Extraire 9"/>
            <p:cNvSpPr/>
            <p:nvPr/>
          </p:nvSpPr>
          <p:spPr>
            <a:xfrm rot="5400000">
              <a:off x="-782960" y="1273324"/>
              <a:ext cx="6858000" cy="4427984"/>
            </a:xfrm>
            <a:prstGeom prst="flowChartExtra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rganigramme : Extraire 10"/>
            <p:cNvSpPr/>
            <p:nvPr/>
          </p:nvSpPr>
          <p:spPr>
            <a:xfrm rot="5400000">
              <a:off x="-1215008" y="1273324"/>
              <a:ext cx="6858000" cy="4427984"/>
            </a:xfrm>
            <a:prstGeom prst="flowChartExtra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/>
          <p:cNvSpPr txBox="1">
            <a:spLocks noChangeAspect="1"/>
          </p:cNvSpPr>
          <p:nvPr userDrawn="1"/>
        </p:nvSpPr>
        <p:spPr>
          <a:xfrm flipH="1">
            <a:off x="2398493" y="27389"/>
            <a:ext cx="7584594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 vert="horz" wrap="square" rtlCol="0">
            <a:spAutoFit/>
          </a:bodyPr>
          <a:lstStyle/>
          <a:p>
            <a:pPr algn="r"/>
            <a:r>
              <a:rPr lang="fr-FR" sz="3600" b="1" kern="800" spc="300" dirty="0" smtClean="0">
                <a:solidFill>
                  <a:srgbClr val="0070C0"/>
                </a:solidFill>
                <a:latin typeface="Calibri" pitchFamily="34" charset="0"/>
              </a:rPr>
              <a:t>A</a:t>
            </a:r>
            <a:r>
              <a:rPr lang="fr-FR" sz="2400" b="1" kern="800" spc="300" dirty="0" smtClean="0">
                <a:solidFill>
                  <a:srgbClr val="0070C0"/>
                </a:solidFill>
                <a:latin typeface="Calibri" pitchFamily="34" charset="0"/>
              </a:rPr>
              <a:t>GENCE DE </a:t>
            </a:r>
            <a:r>
              <a:rPr lang="fr-FR" sz="3200" b="1" kern="800" spc="300" dirty="0" smtClean="0">
                <a:solidFill>
                  <a:srgbClr val="0070C0"/>
                </a:solidFill>
                <a:latin typeface="Calibri" pitchFamily="34" charset="0"/>
              </a:rPr>
              <a:t>C</a:t>
            </a:r>
            <a:r>
              <a:rPr lang="fr-FR" sz="2400" b="1" kern="800" spc="300" dirty="0" smtClean="0">
                <a:solidFill>
                  <a:srgbClr val="0070C0"/>
                </a:solidFill>
                <a:latin typeface="Calibri" pitchFamily="34" charset="0"/>
              </a:rPr>
              <a:t>ERTIFICATION </a:t>
            </a:r>
            <a:r>
              <a:rPr lang="fr-FR" sz="3200" b="1" kern="800" spc="300" dirty="0" smtClean="0">
                <a:solidFill>
                  <a:srgbClr val="0070C0"/>
                </a:solidFill>
                <a:latin typeface="Calibri" pitchFamily="34" charset="0"/>
              </a:rPr>
              <a:t>F</a:t>
            </a:r>
            <a:r>
              <a:rPr lang="fr-FR" sz="2400" b="1" kern="800" spc="300" dirty="0" smtClean="0">
                <a:solidFill>
                  <a:srgbClr val="0070C0"/>
                </a:solidFill>
                <a:latin typeface="Calibri" pitchFamily="34" charset="0"/>
              </a:rPr>
              <a:t>ERROVIAIRE</a:t>
            </a:r>
          </a:p>
          <a:p>
            <a:pPr algn="r"/>
            <a:r>
              <a:rPr lang="fr-FR" sz="2400" b="1" kern="800" spc="300" dirty="0" smtClean="0">
                <a:solidFill>
                  <a:srgbClr val="0070C0"/>
                </a:solidFill>
                <a:latin typeface="Calibri" pitchFamily="34" charset="0"/>
              </a:rPr>
              <a:t>EXPERTS IN RAILWAY CERTIFICATION</a:t>
            </a:r>
            <a:endParaRPr lang="fr-FR" sz="2000" b="1" kern="800" spc="3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16496" y="2636918"/>
            <a:ext cx="358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CERTIFER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88506" y="3284984"/>
            <a:ext cx="337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spc="300" dirty="0" smtClean="0">
                <a:solidFill>
                  <a:schemeClr val="bg1"/>
                </a:solidFill>
                <a:latin typeface="Verdana" pitchFamily="34" charset="0"/>
              </a:rPr>
              <a:t>Siège social: 1, place de Boussu-BP .70141- F59416 Anzin Cedex</a:t>
            </a:r>
          </a:p>
          <a:p>
            <a:pPr algn="just"/>
            <a:r>
              <a:rPr lang="fr-FR" sz="1000" b="1" spc="300" dirty="0" smtClean="0">
                <a:solidFill>
                  <a:schemeClr val="bg1"/>
                </a:solidFill>
                <a:latin typeface="Verdana" pitchFamily="34" charset="0"/>
              </a:rPr>
              <a:t>Tél: +33 (0) 3 27 28 35 00  Fax: +33 (0) 3 27 28 35 09 www.certifer.eu</a:t>
            </a:r>
          </a:p>
        </p:txBody>
      </p:sp>
    </p:spTree>
    <p:extLst>
      <p:ext uri="{BB962C8B-B14F-4D97-AF65-F5344CB8AC3E}">
        <p14:creationId xmlns:p14="http://schemas.microsoft.com/office/powerpoint/2010/main" val="39048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303 L 3.33333E-6 -2.6549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73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48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39555" y="620688"/>
            <a:ext cx="1208584" cy="276994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Verdana" pitchFamily="34" charset="0"/>
              </a:rPr>
              <a:t>CERTIFER</a:t>
            </a:r>
            <a:endParaRPr lang="fr-FR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-39555" y="396974"/>
            <a:ext cx="9747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GB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 </a:t>
            </a:r>
            <a:fld id="{CB878AFA-31D8-41D6-91F5-42A0E54EA5C5}" type="slidenum">
              <a:rPr lang="en-GB" sz="12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 eaLnBrk="1" hangingPunct="1">
                <a:defRPr/>
              </a:pPr>
              <a:t>‹N°›</a:t>
            </a:fld>
            <a:endParaRPr lang="en-GB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3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7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6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25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8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67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5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63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2271-0F01-4141-9060-C6281474C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13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lise.grossemy@certifer.e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ertifer.e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Aryldo.russo@certifer.e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480" y="1556792"/>
            <a:ext cx="9577064" cy="3024336"/>
          </a:xfrm>
        </p:spPr>
        <p:txBody>
          <a:bodyPr>
            <a:noAutofit/>
          </a:bodyPr>
          <a:lstStyle/>
          <a:p>
            <a:r>
              <a:rPr lang="en-US" altLang="en-US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Certificação</a:t>
            </a:r>
            <a:r>
              <a:rPr lang="en-US" alt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en-US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Segurança</a:t>
            </a:r>
            <a:r>
              <a:rPr lang="en-US" alt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Ferroviária</a:t>
            </a:r>
            <a:r>
              <a:rPr lang="en-US" alt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3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8704" y="5661248"/>
            <a:ext cx="495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Elise Grossemy – Sales Manager</a:t>
            </a:r>
            <a:endParaRPr lang="en-US" altLang="en-US" sz="16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elise.grossemy</a:t>
            </a: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@certifer.eu</a:t>
            </a: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alt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26679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05" y="1196752"/>
            <a:ext cx="8057989" cy="4525963"/>
          </a:xfrm>
          <a:prstGeom prst="rect">
            <a:avLst/>
          </a:prstGeom>
        </p:spPr>
      </p:pic>
      <p:sp>
        <p:nvSpPr>
          <p:cNvPr id="5" name="ZoneText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76536" y="57150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4000" b="1" dirty="0" smtClean="0">
                <a:latin typeface="Calibri" charset="0"/>
                <a:ea typeface="MS PGothic" charset="0"/>
                <a:cs typeface="MS PGothic" charset="0"/>
              </a:rPr>
              <a:t>Brétigny</a:t>
            </a:r>
            <a:endParaRPr lang="fr-FR" sz="4000" b="1" dirty="0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199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97455" y="3026708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27" name="Rectangle 26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8" name="Groupe 27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52600" y="3244334"/>
            <a:ext cx="3337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</a:t>
            </a:r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certify</a:t>
            </a:r>
            <a:r>
              <a:rPr lang="es-C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C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r>
              <a:rPr lang="es-CL" sz="2000" b="1" dirty="0" smtClean="0">
                <a:solidFill>
                  <a:schemeClr val="bg1"/>
                </a:solidFill>
              </a:rPr>
              <a:t>?</a:t>
            </a:r>
            <a:endParaRPr lang="es-C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3012" y="4221088"/>
            <a:ext cx="6618766" cy="1500187"/>
          </a:xfrm>
        </p:spPr>
        <p:txBody>
          <a:bodyPr>
            <a:noAutofit/>
          </a:bodyPr>
          <a:lstStyle/>
          <a:p>
            <a:endParaRPr lang="es-CL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12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81778" y="3748582"/>
            <a:ext cx="1947686" cy="299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32520" y="155679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>
                <a:solidFill>
                  <a:prstClr val="black"/>
                </a:solidFill>
              </a:rPr>
              <a:t>The Certification </a:t>
            </a:r>
            <a:r>
              <a:rPr lang="fr-FR" sz="2400" dirty="0" err="1">
                <a:solidFill>
                  <a:prstClr val="black"/>
                </a:solidFill>
              </a:rPr>
              <a:t>is</a:t>
            </a:r>
            <a:r>
              <a:rPr lang="fr-FR" sz="2400" dirty="0">
                <a:solidFill>
                  <a:prstClr val="black"/>
                </a:solidFill>
              </a:rPr>
              <a:t> a </a:t>
            </a:r>
            <a:r>
              <a:rPr lang="fr-FR" sz="2400" dirty="0" err="1">
                <a:solidFill>
                  <a:prstClr val="black"/>
                </a:solidFill>
              </a:rPr>
              <a:t>process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performed</a:t>
            </a:r>
            <a:r>
              <a:rPr lang="fr-FR" sz="2400" dirty="0">
                <a:solidFill>
                  <a:prstClr val="black"/>
                </a:solidFill>
              </a:rPr>
              <a:t> by a </a:t>
            </a:r>
            <a:r>
              <a:rPr lang="fr-FR" sz="2400" dirty="0" err="1">
                <a:solidFill>
                  <a:prstClr val="black"/>
                </a:solidFill>
              </a:rPr>
              <a:t>third</a:t>
            </a:r>
            <a:r>
              <a:rPr lang="fr-FR" sz="2400" dirty="0">
                <a:solidFill>
                  <a:prstClr val="black"/>
                </a:solidFill>
              </a:rPr>
              <a:t> part body.(</a:t>
            </a:r>
            <a:r>
              <a:rPr lang="fr-FR" sz="2400" dirty="0" err="1">
                <a:solidFill>
                  <a:prstClr val="black"/>
                </a:solidFill>
              </a:rPr>
              <a:t>guarantee</a:t>
            </a:r>
            <a:r>
              <a:rPr lang="fr-FR" sz="2400" dirty="0">
                <a:solidFill>
                  <a:prstClr val="black"/>
                </a:solidFill>
              </a:rPr>
              <a:t> of the </a:t>
            </a:r>
            <a:r>
              <a:rPr lang="fr-FR" sz="2400" dirty="0" err="1">
                <a:solidFill>
                  <a:prstClr val="black"/>
                </a:solidFill>
              </a:rPr>
              <a:t>independance</a:t>
            </a:r>
            <a:r>
              <a:rPr lang="fr-FR" sz="2400" dirty="0">
                <a:solidFill>
                  <a:prstClr val="black"/>
                </a:solidFill>
              </a:rPr>
              <a:t> and </a:t>
            </a:r>
            <a:r>
              <a:rPr lang="fr-FR" sz="2400" dirty="0" err="1">
                <a:solidFill>
                  <a:prstClr val="black"/>
                </a:solidFill>
              </a:rPr>
              <a:t>impartiality</a:t>
            </a:r>
            <a:r>
              <a:rPr lang="fr-FR" sz="2400" dirty="0">
                <a:solidFill>
                  <a:prstClr val="black"/>
                </a:solidFill>
              </a:rPr>
              <a:t> of a body)</a:t>
            </a:r>
          </a:p>
          <a:p>
            <a:endParaRPr lang="es-CL" sz="2400" dirty="0" smtClean="0"/>
          </a:p>
          <a:p>
            <a:r>
              <a:rPr lang="es-CL" sz="2400" i="1" dirty="0" err="1" smtClean="0"/>
              <a:t>This</a:t>
            </a:r>
            <a:r>
              <a:rPr lang="es-CL" sz="2400" i="1" dirty="0" smtClean="0"/>
              <a:t> </a:t>
            </a:r>
            <a:r>
              <a:rPr lang="es-CL" sz="2400" i="1" dirty="0" err="1" smtClean="0"/>
              <a:t>guarantee</a:t>
            </a:r>
            <a:r>
              <a:rPr lang="es-CL" sz="2400" i="1" dirty="0" smtClean="0"/>
              <a:t> </a:t>
            </a:r>
            <a:r>
              <a:rPr lang="es-CL" sz="2400" i="1" dirty="0" err="1" smtClean="0"/>
              <a:t>is</a:t>
            </a:r>
            <a:r>
              <a:rPr lang="es-CL" sz="2400" i="1" dirty="0" smtClean="0"/>
              <a:t> </a:t>
            </a:r>
            <a:r>
              <a:rPr lang="es-CL" sz="2400" i="1" dirty="0" err="1" smtClean="0"/>
              <a:t>possible</a:t>
            </a:r>
            <a:r>
              <a:rPr lang="es-CL" sz="2400" i="1" dirty="0" smtClean="0"/>
              <a:t> </a:t>
            </a:r>
            <a:r>
              <a:rPr lang="es-CL" sz="2400" i="1" dirty="0" err="1" smtClean="0"/>
              <a:t>thanks</a:t>
            </a:r>
            <a:r>
              <a:rPr lang="es-CL" sz="2400" i="1" dirty="0" smtClean="0"/>
              <a:t> to </a:t>
            </a:r>
            <a:r>
              <a:rPr lang="es-CL" sz="2400" i="1" dirty="0" err="1" smtClean="0"/>
              <a:t>the</a:t>
            </a:r>
            <a:r>
              <a:rPr lang="es-CL" sz="2400" i="1" dirty="0" smtClean="0"/>
              <a:t> </a:t>
            </a:r>
            <a:r>
              <a:rPr lang="es-CL" sz="2400" i="1" dirty="0" err="1" smtClean="0"/>
              <a:t>accreditation</a:t>
            </a:r>
            <a:r>
              <a:rPr lang="es-CL" sz="2400" i="1" dirty="0" smtClean="0"/>
              <a:t> </a:t>
            </a:r>
            <a:r>
              <a:rPr lang="es-CL" sz="2400" i="1" dirty="0" err="1" smtClean="0"/>
              <a:t>delivered</a:t>
            </a:r>
            <a:r>
              <a:rPr lang="es-CL" sz="2400" i="1" dirty="0" smtClean="0"/>
              <a:t> </a:t>
            </a:r>
            <a:r>
              <a:rPr lang="es-CL" sz="2400" i="1" dirty="0" err="1" smtClean="0"/>
              <a:t>by</a:t>
            </a:r>
            <a:r>
              <a:rPr lang="es-CL" sz="2400" i="1" dirty="0" smtClean="0"/>
              <a:t> </a:t>
            </a:r>
            <a:r>
              <a:rPr lang="es-CL" sz="2400" i="1" dirty="0" err="1" smtClean="0"/>
              <a:t>accreditation</a:t>
            </a:r>
            <a:r>
              <a:rPr lang="es-CL" sz="2400" i="1" dirty="0" smtClean="0"/>
              <a:t> </a:t>
            </a:r>
            <a:r>
              <a:rPr lang="es-CL" sz="2400" i="1" dirty="0" err="1" smtClean="0"/>
              <a:t>commitee</a:t>
            </a:r>
            <a:r>
              <a:rPr lang="es-CL" sz="2400" i="1" dirty="0" smtClean="0"/>
              <a:t> </a:t>
            </a:r>
            <a:endParaRPr lang="es-CL" sz="2400" i="1" dirty="0"/>
          </a:p>
        </p:txBody>
      </p:sp>
    </p:spTree>
    <p:extLst>
      <p:ext uri="{BB962C8B-B14F-4D97-AF65-F5344CB8AC3E}">
        <p14:creationId xmlns:p14="http://schemas.microsoft.com/office/powerpoint/2010/main" val="36427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1628800"/>
            <a:ext cx="7482862" cy="1500187"/>
          </a:xfrm>
        </p:spPr>
        <p:txBody>
          <a:bodyPr>
            <a:normAutofit/>
          </a:bodyPr>
          <a:lstStyle/>
          <a:p>
            <a:pPr lvl="0"/>
            <a:r>
              <a:rPr lang="fr-FR" sz="2400" dirty="0" smtClean="0">
                <a:solidFill>
                  <a:prstClr val="black"/>
                </a:solidFill>
              </a:rPr>
              <a:t>The certification </a:t>
            </a:r>
            <a:r>
              <a:rPr lang="fr-FR" sz="2400" dirty="0" err="1" smtClean="0">
                <a:solidFill>
                  <a:prstClr val="black"/>
                </a:solidFill>
              </a:rPr>
              <a:t>procedure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aims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at </a:t>
            </a:r>
            <a:r>
              <a:rPr lang="fr-FR" sz="2400" dirty="0" err="1">
                <a:solidFill>
                  <a:prstClr val="black"/>
                </a:solidFill>
              </a:rPr>
              <a:t>ensuring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that</a:t>
            </a:r>
            <a:r>
              <a:rPr lang="fr-FR" sz="2400" dirty="0">
                <a:solidFill>
                  <a:prstClr val="black"/>
                </a:solidFill>
              </a:rPr>
              <a:t> a </a:t>
            </a:r>
            <a:r>
              <a:rPr lang="fr-FR" sz="2400" dirty="0" err="1">
                <a:solidFill>
                  <a:prstClr val="black"/>
                </a:solidFill>
              </a:rPr>
              <a:t>railway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product</a:t>
            </a:r>
            <a:r>
              <a:rPr lang="fr-FR" sz="2400" dirty="0">
                <a:solidFill>
                  <a:prstClr val="black"/>
                </a:solidFill>
              </a:rPr>
              <a:t>/ </a:t>
            </a:r>
            <a:r>
              <a:rPr lang="fr-FR" sz="2400" dirty="0" err="1">
                <a:solidFill>
                  <a:prstClr val="black"/>
                </a:solidFill>
              </a:rPr>
              <a:t>subsystem</a:t>
            </a:r>
            <a:r>
              <a:rPr lang="fr-FR" sz="2400" dirty="0">
                <a:solidFill>
                  <a:prstClr val="black"/>
                </a:solidFill>
              </a:rPr>
              <a:t> or full system  </a:t>
            </a:r>
            <a:r>
              <a:rPr lang="fr-FR" sz="2400" dirty="0" err="1">
                <a:solidFill>
                  <a:prstClr val="black"/>
                </a:solidFill>
              </a:rPr>
              <a:t>comply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with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requirements</a:t>
            </a:r>
            <a:r>
              <a:rPr lang="fr-FR" sz="2400" dirty="0">
                <a:solidFill>
                  <a:prstClr val="black"/>
                </a:solidFill>
              </a:rPr>
              <a:t> of a </a:t>
            </a:r>
            <a:r>
              <a:rPr lang="fr-FR" sz="2400" dirty="0" err="1">
                <a:solidFill>
                  <a:prstClr val="black"/>
                </a:solidFill>
              </a:rPr>
              <a:t>framework</a:t>
            </a:r>
            <a:r>
              <a:rPr lang="fr-FR" sz="2400" dirty="0">
                <a:solidFill>
                  <a:prstClr val="black"/>
                </a:solidFill>
              </a:rPr>
              <a:t> (standards, </a:t>
            </a:r>
            <a:r>
              <a:rPr lang="fr-FR" sz="2400" dirty="0" err="1">
                <a:solidFill>
                  <a:prstClr val="black"/>
                </a:solidFill>
              </a:rPr>
              <a:t>regulation</a:t>
            </a:r>
            <a:r>
              <a:rPr lang="fr-FR" sz="2400" dirty="0" smtClean="0">
                <a:solidFill>
                  <a:prstClr val="black"/>
                </a:solidFill>
              </a:rPr>
              <a:t>,…) 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89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2271-0F01-4141-9060-C6281474C0EE}" type="slidenum">
              <a:rPr lang="fr-FR" smtClean="0"/>
              <a:t>14</a:t>
            </a:fld>
            <a:endParaRPr lang="fr-FR"/>
          </a:p>
        </p:txBody>
      </p:sp>
      <p:sp>
        <p:nvSpPr>
          <p:cNvPr id="5" name="ZoneText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82506" y="1424326"/>
            <a:ext cx="8420100" cy="466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1500" b="1" dirty="0">
              <a:latin typeface="Calibri" charset="0"/>
              <a:ea typeface="MS PGothic" charset="0"/>
              <a:cs typeface="MS PGothic" charset="0"/>
            </a:endParaRPr>
          </a:p>
          <a:p>
            <a:pPr algn="ctr" eaLnBrk="1" hangingPunct="1"/>
            <a:r>
              <a:rPr lang="fr-FR" sz="2800" b="1" dirty="0" smtClean="0">
                <a:latin typeface="Calibri" charset="0"/>
                <a:ea typeface="MS PGothic" charset="0"/>
                <a:cs typeface="MS PGothic" charset="0"/>
              </a:rPr>
              <a:t>The</a:t>
            </a:r>
            <a:r>
              <a:rPr lang="fr-FR" sz="2800" b="1" dirty="0" smtClean="0">
                <a:latin typeface="Calibri" charset="0"/>
                <a:ea typeface="MS PGothic" charset="0"/>
                <a:cs typeface="MS PGothic" charset="0"/>
              </a:rPr>
              <a:t> key </a:t>
            </a:r>
            <a:r>
              <a:rPr lang="fr-FR" sz="2800" b="1" dirty="0" err="1" smtClean="0">
                <a:latin typeface="Calibri" charset="0"/>
                <a:ea typeface="MS PGothic" charset="0"/>
                <a:cs typeface="MS PGothic" charset="0"/>
              </a:rPr>
              <a:t>role</a:t>
            </a:r>
            <a:r>
              <a:rPr lang="fr-FR" sz="2800" b="1" dirty="0" smtClean="0">
                <a:latin typeface="Calibri" charset="0"/>
                <a:ea typeface="MS PGothic" charset="0"/>
                <a:cs typeface="MS PGothic" charset="0"/>
              </a:rPr>
              <a:t> of the Independent </a:t>
            </a:r>
            <a:r>
              <a:rPr lang="fr-FR" sz="2800" b="1" dirty="0" err="1" smtClean="0">
                <a:latin typeface="Calibri" charset="0"/>
                <a:ea typeface="MS PGothic" charset="0"/>
                <a:cs typeface="MS PGothic" charset="0"/>
              </a:rPr>
              <a:t>Safety</a:t>
            </a:r>
            <a:r>
              <a:rPr lang="fr-FR" sz="2800" b="1" dirty="0" smtClean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sz="2800" b="1" dirty="0" err="1" smtClean="0">
                <a:latin typeface="Calibri" charset="0"/>
                <a:ea typeface="MS PGothic" charset="0"/>
                <a:cs typeface="MS PGothic" charset="0"/>
              </a:rPr>
              <a:t>Assessor</a:t>
            </a:r>
            <a:r>
              <a:rPr lang="fr-FR" sz="2800" b="1" dirty="0" smtClean="0">
                <a:latin typeface="Calibri" charset="0"/>
                <a:ea typeface="MS PGothic" charset="0"/>
                <a:cs typeface="MS PGothic" charset="0"/>
              </a:rPr>
              <a:t> as a second </a:t>
            </a:r>
            <a:r>
              <a:rPr lang="fr-FR" sz="2800" b="1" dirty="0" err="1" smtClean="0">
                <a:latin typeface="Calibri" charset="0"/>
                <a:ea typeface="MS PGothic" charset="0"/>
                <a:cs typeface="MS PGothic" charset="0"/>
              </a:rPr>
              <a:t>view</a:t>
            </a:r>
            <a:r>
              <a:rPr lang="fr-FR" sz="2800" b="1" dirty="0" smtClean="0">
                <a:latin typeface="Calibri" charset="0"/>
                <a:ea typeface="MS PGothic" charset="0"/>
                <a:cs typeface="MS PGothic" charset="0"/>
              </a:rPr>
              <a:t>: </a:t>
            </a:r>
            <a:endParaRPr lang="fr-FR" sz="2800" b="1" dirty="0">
              <a:latin typeface="Calibri" charset="0"/>
              <a:ea typeface="MS PGothic" charset="0"/>
              <a:cs typeface="MS PGothic" charset="0"/>
            </a:endParaRPr>
          </a:p>
          <a:p>
            <a:pPr algn="ctr" eaLnBrk="1" hangingPunct="1"/>
            <a:endParaRPr lang="en-US" sz="1500" b="1" dirty="0">
              <a:latin typeface="Calibri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80000"/>
              </a:lnSpc>
              <a:buFont typeface="Wingdings 3" charset="0"/>
              <a:buChar char=""/>
            </a:pPr>
            <a:r>
              <a:rPr lang="fr-FR" sz="2800" b="1" dirty="0" smtClean="0">
                <a:latin typeface="Calibri" charset="0"/>
                <a:ea typeface="MS PGothic" charset="0"/>
                <a:cs typeface="MS PGothic" charset="0"/>
              </a:rPr>
              <a:t>2 </a:t>
            </a:r>
            <a:r>
              <a:rPr lang="fr-FR" sz="2800" b="1" dirty="0" err="1" smtClean="0">
                <a:latin typeface="Calibri" charset="0"/>
                <a:ea typeface="MS PGothic" charset="0"/>
                <a:cs typeface="MS PGothic" charset="0"/>
              </a:rPr>
              <a:t>additionnal</a:t>
            </a:r>
            <a:r>
              <a:rPr lang="fr-FR" sz="2800" b="1" dirty="0" smtClean="0">
                <a:latin typeface="Calibri" charset="0"/>
                <a:ea typeface="MS PGothic" charset="0"/>
                <a:cs typeface="MS PGothic" charset="0"/>
              </a:rPr>
              <a:t> misions</a:t>
            </a:r>
            <a:endParaRPr lang="fr-FR" sz="2800" b="1" dirty="0">
              <a:latin typeface="Calibri" charset="0"/>
              <a:ea typeface="MS PGothic" charset="0"/>
              <a:cs typeface="MS PGothic" charset="0"/>
            </a:endParaRPr>
          </a:p>
          <a:p>
            <a:pPr lvl="1" eaLnBrk="1" hangingPunct="1"/>
            <a:r>
              <a:rPr lang="fr-FR" sz="2800" i="1" dirty="0" smtClean="0">
                <a:latin typeface="Calibri" charset="0"/>
                <a:ea typeface="MS PGothic" charset="0"/>
                <a:cs typeface="MS PGothic" charset="0"/>
              </a:rPr>
              <a:t>The compliance </a:t>
            </a:r>
            <a:r>
              <a:rPr lang="fr-FR" sz="2800" i="1" dirty="0" err="1" smtClean="0">
                <a:latin typeface="Calibri" charset="0"/>
                <a:ea typeface="MS PGothic" charset="0"/>
                <a:cs typeface="MS PGothic" charset="0"/>
              </a:rPr>
              <a:t>certificate</a:t>
            </a:r>
            <a:r>
              <a:rPr lang="fr-FR" sz="2800" i="1" dirty="0" smtClean="0">
                <a:latin typeface="Calibri" charset="0"/>
                <a:ea typeface="MS PGothic" charset="0"/>
                <a:cs typeface="MS PGothic" charset="0"/>
              </a:rPr>
              <a:t> to the </a:t>
            </a:r>
            <a:r>
              <a:rPr lang="fr-FR" sz="2800" i="1" dirty="0" err="1" smtClean="0">
                <a:latin typeface="Calibri" charset="0"/>
                <a:ea typeface="MS PGothic" charset="0"/>
                <a:cs typeface="MS PGothic" charset="0"/>
              </a:rPr>
              <a:t>rules</a:t>
            </a:r>
            <a:r>
              <a:rPr lang="fr-FR" sz="2800" i="1" dirty="0" smtClean="0">
                <a:latin typeface="Calibri" charset="0"/>
                <a:ea typeface="MS PGothic" charset="0"/>
                <a:cs typeface="MS PGothic" charset="0"/>
              </a:rPr>
              <a:t>, standards and state of art.</a:t>
            </a:r>
          </a:p>
          <a:p>
            <a:pPr lvl="1" eaLnBrk="1" hangingPunct="1"/>
            <a:r>
              <a:rPr lang="fr-FR" sz="2800" i="1" dirty="0" smtClean="0">
                <a:latin typeface="Calibri" charset="0"/>
                <a:ea typeface="MS PGothic" charset="0"/>
                <a:cs typeface="MS PGothic" charset="0"/>
              </a:rPr>
              <a:t>The </a:t>
            </a:r>
            <a:r>
              <a:rPr lang="fr-FR" sz="2800" i="1" dirty="0" err="1" smtClean="0">
                <a:latin typeface="Calibri" charset="0"/>
                <a:ea typeface="MS PGothic" charset="0"/>
                <a:cs typeface="MS PGothic" charset="0"/>
              </a:rPr>
              <a:t>assessment</a:t>
            </a:r>
            <a:r>
              <a:rPr lang="fr-FR" sz="2800" i="1" dirty="0" smtClean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sz="2800" i="1" dirty="0" err="1" smtClean="0">
                <a:latin typeface="Calibri" charset="0"/>
                <a:ea typeface="MS PGothic" charset="0"/>
                <a:cs typeface="MS PGothic" charset="0"/>
              </a:rPr>
              <a:t>ot</a:t>
            </a:r>
            <a:r>
              <a:rPr lang="fr-FR" sz="2800" i="1" dirty="0" smtClean="0">
                <a:latin typeface="Calibri" charset="0"/>
                <a:ea typeface="MS PGothic" charset="0"/>
                <a:cs typeface="MS PGothic" charset="0"/>
              </a:rPr>
              <a:t> the </a:t>
            </a:r>
            <a:r>
              <a:rPr lang="fr-FR" sz="2800" i="1" dirty="0" err="1" smtClean="0">
                <a:latin typeface="Calibri" charset="0"/>
                <a:ea typeface="MS PGothic" charset="0"/>
                <a:cs typeface="MS PGothic" charset="0"/>
              </a:rPr>
              <a:t>achievement</a:t>
            </a:r>
            <a:r>
              <a:rPr lang="fr-FR" sz="2800" i="1" dirty="0" smtClean="0">
                <a:latin typeface="Calibri" charset="0"/>
                <a:ea typeface="MS PGothic" charset="0"/>
                <a:cs typeface="MS PGothic" charset="0"/>
              </a:rPr>
              <a:t> of the </a:t>
            </a:r>
            <a:r>
              <a:rPr lang="fr-FR" sz="2800" i="1" dirty="0" err="1" smtClean="0">
                <a:latin typeface="Calibri" charset="0"/>
                <a:ea typeface="MS PGothic" charset="0"/>
                <a:cs typeface="MS PGothic" charset="0"/>
              </a:rPr>
              <a:t>safety</a:t>
            </a:r>
            <a:r>
              <a:rPr lang="fr-FR" sz="2800" i="1" dirty="0" smtClean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sz="2800" i="1" dirty="0" err="1" smtClean="0">
                <a:latin typeface="Calibri" charset="0"/>
                <a:ea typeface="MS PGothic" charset="0"/>
                <a:cs typeface="MS PGothic" charset="0"/>
              </a:rPr>
              <a:t>level</a:t>
            </a:r>
            <a:endParaRPr lang="fr-FR" altLang="ja-JP" sz="2800" i="1" dirty="0">
              <a:latin typeface="Calibri" charset="0"/>
              <a:ea typeface="MS PGothic" charset="0"/>
              <a:cs typeface="MS PGothic" charset="0"/>
            </a:endParaRPr>
          </a:p>
          <a:p>
            <a:pPr lvl="1" eaLnBrk="1" hangingPunct="1"/>
            <a:endParaRPr lang="en-US" sz="1500" i="1" dirty="0">
              <a:latin typeface="Calibri" charset="0"/>
              <a:ea typeface="MS PGothic" charset="0"/>
              <a:cs typeface="MS PGothic" charset="0"/>
            </a:endParaRPr>
          </a:p>
          <a:p>
            <a:pPr eaLnBrk="1" hangingPunct="1">
              <a:lnSpc>
                <a:spcPct val="80000"/>
              </a:lnSpc>
              <a:buFont typeface="Wingdings 3" charset="0"/>
              <a:buChar char=""/>
            </a:pPr>
            <a:r>
              <a:rPr lang="fr-FR" sz="2800" b="1" dirty="0" smtClean="0">
                <a:latin typeface="Calibri" charset="0"/>
                <a:ea typeface="MS PGothic" charset="0"/>
                <a:cs typeface="MS PGothic" charset="0"/>
              </a:rPr>
              <a:t>An </a:t>
            </a:r>
            <a:r>
              <a:rPr lang="fr-FR" sz="2800" b="1" dirty="0" err="1" smtClean="0">
                <a:latin typeface="Calibri" charset="0"/>
                <a:ea typeface="MS PGothic" charset="0"/>
                <a:cs typeface="MS PGothic" charset="0"/>
              </a:rPr>
              <a:t>independence</a:t>
            </a:r>
            <a:r>
              <a:rPr lang="fr-FR" sz="2800" b="1" dirty="0" smtClean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sz="2800" b="1" dirty="0" err="1" smtClean="0">
                <a:latin typeface="Calibri" charset="0"/>
                <a:ea typeface="MS PGothic" charset="0"/>
                <a:cs typeface="MS PGothic" charset="0"/>
              </a:rPr>
              <a:t>requested</a:t>
            </a:r>
            <a:r>
              <a:rPr lang="fr-FR" sz="2800" b="1" dirty="0" smtClean="0">
                <a:latin typeface="Calibri" charset="0"/>
                <a:ea typeface="MS PGothic" charset="0"/>
                <a:cs typeface="MS PGothic" charset="0"/>
              </a:rPr>
              <a:t> for </a:t>
            </a:r>
            <a:r>
              <a:rPr lang="fr-FR" sz="2800" b="1" dirty="0" err="1" smtClean="0">
                <a:latin typeface="Calibri" charset="0"/>
                <a:ea typeface="MS PGothic" charset="0"/>
                <a:cs typeface="MS PGothic" charset="0"/>
              </a:rPr>
              <a:t>each</a:t>
            </a:r>
            <a:r>
              <a:rPr lang="fr-FR" sz="2800" b="1" dirty="0" smtClean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sz="2800" b="1" dirty="0" err="1" smtClean="0">
                <a:latin typeface="Calibri" charset="0"/>
                <a:ea typeface="MS PGothic" charset="0"/>
                <a:cs typeface="MS PGothic" charset="0"/>
              </a:rPr>
              <a:t>project</a:t>
            </a:r>
            <a:endParaRPr lang="fr-FR" sz="2800" b="1" dirty="0">
              <a:latin typeface="Calibri" charset="0"/>
              <a:ea typeface="MS PGothic" charset="0"/>
              <a:cs typeface="MS PGothic" charset="0"/>
            </a:endParaRPr>
          </a:p>
          <a:p>
            <a:pPr algn="ctr" eaLnBrk="1" hangingPunct="1"/>
            <a:endParaRPr lang="fr-FR" sz="2800" dirty="0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6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199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500479" y="3859765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9" name="Rectangle 8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oupe 9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L" sz="2000" b="1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What</a:t>
                </a:r>
                <a:r>
                  <a:rPr lang="es-CL" sz="2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s-CL" sz="2000" b="1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type</a:t>
                </a:r>
                <a:r>
                  <a:rPr lang="es-CL" sz="2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of </a:t>
                </a:r>
                <a:r>
                  <a:rPr lang="es-CL" sz="2000" b="1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certification</a:t>
                </a:r>
                <a:r>
                  <a:rPr lang="es-CL" sz="2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?</a:t>
                </a:r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21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railway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, the </a:t>
            </a:r>
            <a:r>
              <a:rPr lang="fr-FR" dirty="0" err="1"/>
              <a:t>well-known</a:t>
            </a:r>
            <a:r>
              <a:rPr lang="fr-FR" dirty="0"/>
              <a:t> certification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performed</a:t>
            </a:r>
            <a:r>
              <a:rPr lang="fr-FR" dirty="0"/>
              <a:t> </a:t>
            </a:r>
            <a:r>
              <a:rPr lang="fr-FR" dirty="0" err="1"/>
              <a:t>according</a:t>
            </a:r>
            <a:r>
              <a:rPr lang="fr-FR" dirty="0"/>
              <a:t> </a:t>
            </a:r>
            <a:r>
              <a:rPr lang="fr-FR" dirty="0" err="1"/>
              <a:t>Cenelec</a:t>
            </a:r>
            <a:r>
              <a:rPr lang="fr-FR" dirty="0"/>
              <a:t> standards (EN50126, 50128, 50129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This certification </a:t>
            </a:r>
            <a:r>
              <a:rPr lang="fr-FR" dirty="0" err="1" smtClean="0"/>
              <a:t>follows</a:t>
            </a:r>
            <a:r>
              <a:rPr lang="fr-FR" dirty="0" smtClean="0"/>
              <a:t> the V cycle of the </a:t>
            </a:r>
            <a:r>
              <a:rPr lang="fr-FR" dirty="0" err="1" smtClean="0"/>
              <a:t>project</a:t>
            </a:r>
            <a:r>
              <a:rPr lang="fr-FR" dirty="0" smtClean="0"/>
              <a:t> (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definition</a:t>
            </a:r>
            <a:r>
              <a:rPr lang="fr-FR" dirty="0" smtClean="0"/>
              <a:t> to the </a:t>
            </a:r>
            <a:r>
              <a:rPr lang="fr-FR" dirty="0" err="1" smtClean="0"/>
              <a:t>commissioning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298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199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97455" y="4288737"/>
            <a:ext cx="8518068" cy="796447"/>
            <a:chOff x="467380" y="4262094"/>
            <a:chExt cx="8518068" cy="796447"/>
          </a:xfrm>
          <a:solidFill>
            <a:srgbClr val="0070C0"/>
          </a:solidFill>
        </p:grpSpPr>
        <p:sp>
          <p:nvSpPr>
            <p:cNvPr id="27" name="Rectangle 26"/>
            <p:cNvSpPr/>
            <p:nvPr/>
          </p:nvSpPr>
          <p:spPr>
            <a:xfrm>
              <a:off x="467380" y="4441541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8" name="Groupe 27"/>
            <p:cNvGrpSpPr/>
            <p:nvPr/>
          </p:nvGrpSpPr>
          <p:grpSpPr>
            <a:xfrm>
              <a:off x="1017093" y="4262094"/>
              <a:ext cx="7451472" cy="796447"/>
              <a:chOff x="405423" y="2408911"/>
              <a:chExt cx="4622800" cy="236160"/>
            </a:xfrm>
            <a:grpFill/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405423" y="2408911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415182" y="2425778"/>
                <a:ext cx="4511458" cy="213104"/>
              </a:xfrm>
              <a:prstGeom prst="rect">
                <a:avLst/>
              </a:prstGeom>
              <a:noFill/>
              <a:ln w="762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52600" y="4541058"/>
            <a:ext cx="403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C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</a:t>
            </a:r>
            <a:r>
              <a:rPr lang="es-C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CL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certification</a:t>
            </a:r>
            <a:r>
              <a:rPr lang="es-C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57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778694"/>
            <a:ext cx="8915400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s-C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Certification </a:t>
            </a:r>
            <a:r>
              <a:rPr lang="en-US" sz="2800" dirty="0" smtClean="0"/>
              <a:t>allows:</a:t>
            </a:r>
          </a:p>
          <a:p>
            <a:r>
              <a:rPr lang="en-US" sz="2800" dirty="0" smtClean="0"/>
              <a:t>To ensure </a:t>
            </a:r>
            <a:r>
              <a:rPr lang="en-US" sz="2800" dirty="0"/>
              <a:t>that </a:t>
            </a:r>
            <a:r>
              <a:rPr lang="en-US" sz="2800" dirty="0" smtClean="0"/>
              <a:t>the </a:t>
            </a:r>
            <a:r>
              <a:rPr lang="en-US" sz="2800" dirty="0"/>
              <a:t>system is developed in a safe and secure way;</a:t>
            </a:r>
          </a:p>
          <a:p>
            <a:r>
              <a:rPr lang="en-US" sz="2800" dirty="0" smtClean="0"/>
              <a:t>To ensure </a:t>
            </a:r>
            <a:r>
              <a:rPr lang="en-US" sz="2800" dirty="0"/>
              <a:t>that the system meets the safety requirements for its use and during its life cycle.</a:t>
            </a:r>
          </a:p>
          <a:p>
            <a:r>
              <a:rPr lang="en-US" sz="2800" dirty="0"/>
              <a:t>System certification to this standards provides international recognition to the national railway authorities and railway </a:t>
            </a:r>
            <a:r>
              <a:rPr lang="en-US" sz="2800" dirty="0" smtClean="0"/>
              <a:t>operators;</a:t>
            </a:r>
          </a:p>
          <a:p>
            <a:pPr lvl="0"/>
            <a:r>
              <a:rPr lang="en-US" sz="2800" dirty="0"/>
              <a:t>It provides </a:t>
            </a:r>
            <a:r>
              <a:rPr lang="en-US" sz="2800" dirty="0"/>
              <a:t>added </a:t>
            </a:r>
            <a:r>
              <a:rPr lang="en-US" sz="2800" dirty="0" smtClean="0"/>
              <a:t>confidence to the consumers </a:t>
            </a:r>
            <a:endParaRPr lang="fr-FR" sz="2800" dirty="0"/>
          </a:p>
          <a:p>
            <a:endParaRPr lang="en-US" sz="2800" dirty="0" smtClean="0"/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4458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2143397"/>
            <a:ext cx="8915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give the confidence on the safety of the global system, </a:t>
            </a:r>
          </a:p>
          <a:p>
            <a:r>
              <a:rPr lang="en-US" sz="2800" dirty="0" smtClean="0"/>
              <a:t>regarding banks, insurance and National Safety Authority requests is more and more considered as a mandatory work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With a small cost regarding the global price of the project…</a:t>
            </a:r>
            <a:endParaRPr lang="fr-FR" sz="2800" dirty="0" smtClean="0"/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92623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80592" y="5048016"/>
            <a:ext cx="7415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 </a:t>
            </a:r>
            <a:r>
              <a:rPr lang="pt-BR" dirty="0"/>
              <a:t>é </a:t>
            </a:r>
            <a:r>
              <a:rPr lang="pt-BR" dirty="0" smtClean="0"/>
              <a:t>l  </a:t>
            </a:r>
            <a:r>
              <a:rPr lang="pt-BR" dirty="0"/>
              <a:t>: + 3 3 ( 0 ) 3 2 7 2 8 3 5 0 </a:t>
            </a:r>
            <a:r>
              <a:rPr lang="pt-BR" dirty="0" smtClean="0"/>
              <a:t>0 </a:t>
            </a:r>
          </a:p>
          <a:p>
            <a:pPr algn="ctr"/>
            <a:r>
              <a:rPr lang="pt-BR" dirty="0" smtClean="0"/>
              <a:t>www.certifer.eu</a:t>
            </a:r>
            <a:endParaRPr lang="pt-BR" dirty="0"/>
          </a:p>
          <a:p>
            <a:pPr algn="ctr"/>
            <a:r>
              <a:rPr lang="pt-BR" dirty="0" err="1" smtClean="0"/>
              <a:t>Siège</a:t>
            </a:r>
            <a:r>
              <a:rPr lang="pt-BR" dirty="0" smtClean="0"/>
              <a:t> social: 1, place de Boussu </a:t>
            </a:r>
          </a:p>
          <a:p>
            <a:pPr algn="ctr"/>
            <a:r>
              <a:rPr lang="pt-BR" dirty="0" smtClean="0"/>
              <a:t>B.P. 70141 </a:t>
            </a:r>
            <a:r>
              <a:rPr lang="pt-BR" dirty="0"/>
              <a:t>- </a:t>
            </a:r>
            <a:r>
              <a:rPr lang="pt-BR" dirty="0" smtClean="0"/>
              <a:t>F59416 ANZIN Cedex</a:t>
            </a:r>
            <a:endParaRPr lang="pt-BR" dirty="0"/>
          </a:p>
          <a:p>
            <a:pPr algn="ctr"/>
            <a:r>
              <a:rPr lang="pt-BR" dirty="0" smtClean="0"/>
              <a:t>CERTIFER SA - TVA/SIRET: FR28 802 053 397/00021 </a:t>
            </a:r>
            <a:r>
              <a:rPr lang="pt-BR" dirty="0"/>
              <a:t>- Code </a:t>
            </a:r>
            <a:r>
              <a:rPr lang="pt-BR" dirty="0" smtClean="0"/>
              <a:t>NAF: 7120B</a:t>
            </a:r>
            <a:endParaRPr lang="fr-FR" dirty="0"/>
          </a:p>
        </p:txBody>
      </p:sp>
      <p:pic>
        <p:nvPicPr>
          <p:cNvPr id="7" name="Image 6" descr="tramway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3810" y="1340768"/>
            <a:ext cx="6929454" cy="33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 bwMode="auto">
          <a:xfrm>
            <a:off x="3153616" y="345689"/>
            <a:ext cx="7344000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fr-FR" altLang="en-US" sz="2000" b="1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know more about us: www.certifer.eu</a:t>
            </a:r>
            <a:endParaRPr lang="fr-FR" altLang="en-US" sz="1600" b="1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36" t="-8948" r="10636" b="8948"/>
          <a:stretch/>
        </p:blipFill>
        <p:spPr bwMode="auto">
          <a:xfrm>
            <a:off x="1259632" y="620688"/>
            <a:ext cx="6828209" cy="5911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2071389"/>
            <a:ext cx="8915400" cy="4525963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Obrigado</a:t>
            </a:r>
            <a:r>
              <a:rPr lang="fr-FR" b="1" dirty="0" smtClean="0">
                <a:solidFill>
                  <a:srgbClr val="FF0000"/>
                </a:solidFill>
              </a:rPr>
              <a:t> pela </a:t>
            </a:r>
            <a:r>
              <a:rPr lang="fr-FR" b="1" dirty="0" err="1" smtClean="0">
                <a:solidFill>
                  <a:srgbClr val="FF0000"/>
                </a:solidFill>
              </a:rPr>
              <a:t>atenção</a:t>
            </a:r>
            <a:r>
              <a:rPr lang="fr-FR" b="1" dirty="0" smtClean="0">
                <a:solidFill>
                  <a:srgbClr val="FF0000"/>
                </a:solidFill>
              </a:rPr>
              <a:t> !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Merci pour votre attention !</a:t>
            </a:r>
          </a:p>
          <a:p>
            <a:pPr marL="0" indent="0" algn="ctr"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Thank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you</a:t>
            </a:r>
            <a:r>
              <a:rPr lang="fr-FR" b="1" dirty="0" smtClean="0">
                <a:solidFill>
                  <a:srgbClr val="FF0000"/>
                </a:solidFill>
              </a:rPr>
              <a:t> for </a:t>
            </a:r>
            <a:r>
              <a:rPr lang="fr-FR" b="1" dirty="0" err="1" smtClean="0">
                <a:solidFill>
                  <a:srgbClr val="FF0000"/>
                </a:solidFill>
              </a:rPr>
              <a:t>your</a:t>
            </a:r>
            <a:r>
              <a:rPr lang="fr-FR" b="1" dirty="0" smtClean="0">
                <a:solidFill>
                  <a:srgbClr val="FF0000"/>
                </a:solidFill>
              </a:rPr>
              <a:t> attention 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2480" y="126876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Elise GROSSEMY – Sales Manager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Aryldo </a:t>
            </a:r>
            <a:r>
              <a:rPr lang="en-US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 RUSSO </a:t>
            </a: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JR- General Manager for Latin America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Aryldo.russo@certifer.eu</a:t>
            </a:r>
            <a:r>
              <a:rPr lang="en-US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alt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817963" y="293815"/>
            <a:ext cx="4887565" cy="47089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491363" y="1360193"/>
            <a:ext cx="8518068" cy="796447"/>
            <a:chOff x="467380" y="1844823"/>
            <a:chExt cx="8518068" cy="796447"/>
          </a:xfrm>
          <a:solidFill>
            <a:srgbClr val="0070C0"/>
          </a:solidFill>
        </p:grpSpPr>
        <p:sp>
          <p:nvSpPr>
            <p:cNvPr id="5" name="Rectangle 4"/>
            <p:cNvSpPr/>
            <p:nvPr/>
          </p:nvSpPr>
          <p:spPr>
            <a:xfrm>
              <a:off x="467380" y="2039575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" name="Groupe 5"/>
            <p:cNvGrpSpPr/>
            <p:nvPr/>
          </p:nvGrpSpPr>
          <p:grpSpPr>
            <a:xfrm>
              <a:off x="1000677" y="1844823"/>
              <a:ext cx="7451472" cy="796447"/>
              <a:chOff x="440237" y="1678613"/>
              <a:chExt cx="4622800" cy="236160"/>
            </a:xfrm>
            <a:grpFill/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440237" y="1678613"/>
                <a:ext cx="4622800" cy="2361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451765" y="1695853"/>
                <a:ext cx="4599744" cy="213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algn="l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Introduction</a:t>
                </a:r>
                <a:endParaRPr lang="fr-FR" sz="20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11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 descr="EuropeMag.gif"/>
          <p:cNvPicPr>
            <a:picLocks noChangeAspect="1"/>
          </p:cNvPicPr>
          <p:nvPr/>
        </p:nvPicPr>
        <p:blipFill>
          <a:blip r:embed="rId2" cstate="screen"/>
          <a:srcRect l="37500" t="19351" r="30469" b="40981"/>
          <a:stretch>
            <a:fillRect/>
          </a:stretch>
        </p:blipFill>
        <p:spPr>
          <a:xfrm>
            <a:off x="1006051" y="928670"/>
            <a:ext cx="8358246" cy="5793448"/>
          </a:xfrm>
          <a:prstGeom prst="rect">
            <a:avLst/>
          </a:prstGeom>
        </p:spPr>
      </p:pic>
      <p:sp>
        <p:nvSpPr>
          <p:cNvPr id="57" name="Titre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76" y="2314511"/>
            <a:ext cx="2440684" cy="71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Image 26" descr="punaise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3586601" y="3028890"/>
            <a:ext cx="585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28" descr="punaise3.gif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663025">
            <a:off x="3775003" y="4417245"/>
            <a:ext cx="585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 29" descr="punaise3.gif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5295" y="3671832"/>
            <a:ext cx="585000" cy="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Image 30" descr="punaise3.gif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817180">
            <a:off x="3575357" y="3403868"/>
            <a:ext cx="540000" cy="58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ZoneTexte 31"/>
          <p:cNvSpPr txBox="1"/>
          <p:nvPr/>
        </p:nvSpPr>
        <p:spPr>
          <a:xfrm>
            <a:off x="1160833" y="814312"/>
            <a:ext cx="9750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1997</a:t>
            </a:r>
          </a:p>
        </p:txBody>
      </p:sp>
      <p:grpSp>
        <p:nvGrpSpPr>
          <p:cNvPr id="62" name="Groupe 61"/>
          <p:cNvGrpSpPr/>
          <p:nvPr/>
        </p:nvGrpSpPr>
        <p:grpSpPr>
          <a:xfrm>
            <a:off x="877911" y="3386080"/>
            <a:ext cx="2742963" cy="802216"/>
            <a:chOff x="810379" y="3386080"/>
            <a:chExt cx="2531966" cy="802216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817" y="3814708"/>
              <a:ext cx="2460528" cy="3735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ZoneTexte 32"/>
            <p:cNvSpPr txBox="1"/>
            <p:nvPr/>
          </p:nvSpPr>
          <p:spPr>
            <a:xfrm>
              <a:off x="810379" y="3386080"/>
              <a:ext cx="2071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Nov. 2013</a:t>
              </a: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5134425" y="3557474"/>
            <a:ext cx="2244344" cy="1400242"/>
            <a:chOff x="4739469" y="3557474"/>
            <a:chExt cx="2071702" cy="1400242"/>
          </a:xfrm>
        </p:grpSpPr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907" y="3557474"/>
              <a:ext cx="1785341" cy="10008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5" name="ZoneTexte 34"/>
            <p:cNvSpPr txBox="1"/>
            <p:nvPr/>
          </p:nvSpPr>
          <p:spPr>
            <a:xfrm>
              <a:off x="4739469" y="4557606"/>
              <a:ext cx="2071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Jan. 2013</a:t>
              </a: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2812690" y="5172030"/>
            <a:ext cx="2244344" cy="1400242"/>
            <a:chOff x="2596329" y="5172030"/>
            <a:chExt cx="2071702" cy="1400242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767" y="5172030"/>
              <a:ext cx="1803052" cy="977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6" name="ZoneTexte 35"/>
            <p:cNvSpPr txBox="1"/>
            <p:nvPr/>
          </p:nvSpPr>
          <p:spPr>
            <a:xfrm>
              <a:off x="2596329" y="6172162"/>
              <a:ext cx="2071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Jan. 2012</a:t>
              </a:r>
            </a:p>
          </p:txBody>
        </p:sp>
      </p:grp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28" y="857232"/>
            <a:ext cx="164068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27" y="1857365"/>
            <a:ext cx="911299" cy="34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49" y="1428736"/>
            <a:ext cx="910272" cy="36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ZoneTexte 59"/>
          <p:cNvSpPr txBox="1"/>
          <p:nvPr/>
        </p:nvSpPr>
        <p:spPr>
          <a:xfrm>
            <a:off x="1160833" y="1270329"/>
            <a:ext cx="97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1998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1160833" y="1717558"/>
            <a:ext cx="97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2009</a:t>
            </a:r>
            <a:endParaRPr lang="en-GB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Espace réservé du contenu 6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30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itre 5"/>
          <p:cNvSpPr txBox="1">
            <a:spLocks/>
          </p:cNvSpPr>
          <p:nvPr/>
        </p:nvSpPr>
        <p:spPr bwMode="auto">
          <a:xfrm>
            <a:off x="5342556" y="457201"/>
            <a:ext cx="444461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anchor="b">
            <a:noAutofit/>
          </a:bodyPr>
          <a:lstStyle>
            <a:lvl1pPr eaLnBrk="1" hangingPunct="1">
              <a:defRPr sz="3600" b="0" i="1">
                <a:effectLst/>
                <a:latin typeface="Calibri" pitchFamily="34" charset="0"/>
              </a:defRPr>
            </a:lvl1pPr>
            <a:lvl2pPr eaLnBrk="0" hangingPunct="0">
              <a:defRPr sz="3600" b="1">
                <a:solidFill>
                  <a:srgbClr val="848FBA"/>
                </a:solidFill>
                <a:latin typeface="Verdana" pitchFamily="34" charset="0"/>
              </a:defRPr>
            </a:lvl2pPr>
            <a:lvl3pPr eaLnBrk="0" hangingPunct="0">
              <a:defRPr sz="3600" b="1">
                <a:solidFill>
                  <a:srgbClr val="848FBA"/>
                </a:solidFill>
                <a:latin typeface="Verdana" pitchFamily="34" charset="0"/>
              </a:defRPr>
            </a:lvl3pPr>
            <a:lvl4pPr eaLnBrk="0" hangingPunct="0">
              <a:defRPr sz="3600" b="1">
                <a:solidFill>
                  <a:srgbClr val="848FBA"/>
                </a:solidFill>
                <a:latin typeface="Verdana" pitchFamily="34" charset="0"/>
              </a:defRPr>
            </a:lvl4pPr>
            <a:lvl5pPr eaLnBrk="0" hangingPunct="0">
              <a:defRPr sz="3600" b="1">
                <a:solidFill>
                  <a:srgbClr val="848FBA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8FBA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8FBA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8FBA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48FBA"/>
                </a:solidFill>
                <a:latin typeface="Verdana" pitchFamily="34" charset="0"/>
              </a:defRPr>
            </a:lvl9pPr>
            <a:extLst/>
          </a:lstStyle>
          <a:p>
            <a:pPr>
              <a:spcBef>
                <a:spcPct val="0"/>
              </a:spcBef>
            </a:pPr>
            <a:r>
              <a:rPr lang="en-US" sz="2400" b="1" cap="all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  <a:endParaRPr lang="en-US" sz="2400" b="1" cap="all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7446" y="3284984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/>
              <a:t>Today</a:t>
            </a:r>
            <a:r>
              <a:rPr lang="fr-FR" sz="2800" dirty="0" smtClean="0"/>
              <a:t>,  </a:t>
            </a:r>
            <a:r>
              <a:rPr lang="fr-FR" sz="2800" dirty="0"/>
              <a:t>Certifer </a:t>
            </a:r>
            <a:r>
              <a:rPr lang="fr-FR" sz="2800" dirty="0" err="1" smtClean="0"/>
              <a:t>is</a:t>
            </a:r>
            <a:r>
              <a:rPr lang="fr-FR" sz="2800" dirty="0" smtClean="0"/>
              <a:t> a </a:t>
            </a:r>
            <a:r>
              <a:rPr lang="fr-FR" sz="2800" dirty="0" err="1" smtClean="0"/>
              <a:t>company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subsidiaries</a:t>
            </a:r>
            <a:r>
              <a:rPr lang="fr-FR" sz="2800" dirty="0" smtClean="0"/>
              <a:t>:</a:t>
            </a:r>
            <a:endParaRPr lang="fr-FR" sz="2800" dirty="0"/>
          </a:p>
          <a:p>
            <a:pPr>
              <a:buFontTx/>
              <a:buChar char="-"/>
            </a:pPr>
            <a:r>
              <a:rPr lang="fr-FR" sz="2800" dirty="0" smtClean="0"/>
              <a:t>In </a:t>
            </a:r>
            <a:r>
              <a:rPr lang="fr-FR" sz="2800" dirty="0" err="1" smtClean="0"/>
              <a:t>Algeria</a:t>
            </a:r>
            <a:endParaRPr lang="fr-FR" sz="2800" dirty="0"/>
          </a:p>
          <a:p>
            <a:pPr>
              <a:buFontTx/>
              <a:buChar char="-"/>
            </a:pPr>
            <a:r>
              <a:rPr lang="fr-FR" sz="2800" dirty="0" smtClean="0"/>
              <a:t>In </a:t>
            </a:r>
            <a:r>
              <a:rPr lang="fr-FR" sz="2800" dirty="0" err="1" smtClean="0"/>
              <a:t>Italy</a:t>
            </a:r>
            <a:r>
              <a:rPr lang="fr-FR" sz="2800" dirty="0" smtClean="0"/>
              <a:t> </a:t>
            </a:r>
            <a:r>
              <a:rPr lang="fr-FR" sz="2800" i="1" dirty="0" smtClean="0"/>
              <a:t>(</a:t>
            </a:r>
            <a:r>
              <a:rPr lang="fr-FR" sz="2800" i="1" dirty="0" err="1" smtClean="0"/>
              <a:t>performing</a:t>
            </a:r>
            <a:r>
              <a:rPr lang="fr-FR" sz="2800" i="1" dirty="0" smtClean="0"/>
              <a:t> mission </a:t>
            </a:r>
            <a:r>
              <a:rPr lang="fr-FR" sz="2800" i="1" dirty="0" err="1" smtClean="0"/>
              <a:t>according</a:t>
            </a:r>
            <a:r>
              <a:rPr lang="fr-FR" sz="2800" i="1" dirty="0" smtClean="0"/>
              <a:t> the </a:t>
            </a:r>
            <a:r>
              <a:rPr lang="fr-FR" sz="2800" i="1" dirty="0" err="1" smtClean="0"/>
              <a:t>italian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regulation</a:t>
            </a:r>
            <a:r>
              <a:rPr lang="fr-FR" sz="2800" i="1" dirty="0" smtClean="0"/>
              <a:t> )</a:t>
            </a:r>
            <a:endParaRPr lang="fr-FR" sz="2800" i="1" dirty="0"/>
          </a:p>
          <a:p>
            <a:pPr>
              <a:buFontTx/>
              <a:buChar char="-"/>
            </a:pP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/>
              <a:t>Trames </a:t>
            </a:r>
            <a:r>
              <a:rPr lang="fr-FR" sz="2800" dirty="0" smtClean="0"/>
              <a:t>Urbaines</a:t>
            </a:r>
            <a:r>
              <a:rPr lang="fr-FR" sz="2800" i="1" dirty="0" smtClean="0"/>
              <a:t>(</a:t>
            </a:r>
            <a:r>
              <a:rPr lang="fr-FR" sz="2800" i="1" dirty="0" err="1" smtClean="0"/>
              <a:t>subsidiary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completely</a:t>
            </a:r>
            <a:r>
              <a:rPr lang="fr-FR" sz="2800" i="1" dirty="0" smtClean="0"/>
              <a:t>  </a:t>
            </a:r>
            <a:r>
              <a:rPr lang="fr-FR" sz="2800" i="1" dirty="0" err="1" smtClean="0"/>
              <a:t>dedicated</a:t>
            </a:r>
            <a:r>
              <a:rPr lang="fr-FR" sz="2800" i="1" dirty="0" smtClean="0"/>
              <a:t> to the </a:t>
            </a:r>
            <a:r>
              <a:rPr lang="fr-FR" sz="2800" i="1" dirty="0" err="1" smtClean="0"/>
              <a:t>integration</a:t>
            </a:r>
            <a:r>
              <a:rPr lang="fr-FR" sz="2800" i="1" dirty="0" smtClean="0"/>
              <a:t> of the LRT in </a:t>
            </a:r>
            <a:r>
              <a:rPr lang="fr-FR" sz="2800" i="1" dirty="0" err="1" smtClean="0"/>
              <a:t>their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environment</a:t>
            </a:r>
            <a:r>
              <a:rPr lang="fr-FR" sz="2800" i="1" dirty="0" smtClean="0"/>
              <a:t>)</a:t>
            </a:r>
            <a:endParaRPr lang="fr-FR" sz="2800" i="1" dirty="0"/>
          </a:p>
        </p:txBody>
      </p:sp>
      <p:sp>
        <p:nvSpPr>
          <p:cNvPr id="3" name="Rectangle 2"/>
          <p:cNvSpPr/>
          <p:nvPr/>
        </p:nvSpPr>
        <p:spPr>
          <a:xfrm>
            <a:off x="1164544" y="1772816"/>
            <a:ext cx="7532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Certifer </a:t>
            </a:r>
            <a:r>
              <a:rPr lang="fr-FR" sz="2800" dirty="0" err="1" smtClean="0"/>
              <a:t>is</a:t>
            </a:r>
            <a:r>
              <a:rPr lang="fr-FR" sz="2800" dirty="0" smtClean="0"/>
              <a:t> a </a:t>
            </a:r>
            <a:r>
              <a:rPr lang="fr-FR" sz="2800" dirty="0" err="1" smtClean="0"/>
              <a:t>company</a:t>
            </a:r>
            <a:r>
              <a:rPr lang="fr-FR" sz="2800" dirty="0" smtClean="0"/>
              <a:t> </a:t>
            </a:r>
            <a:r>
              <a:rPr lang="fr-FR" sz="2800" dirty="0" err="1" smtClean="0"/>
              <a:t>existing</a:t>
            </a:r>
            <a:r>
              <a:rPr lang="fr-FR" sz="2800" dirty="0" smtClean="0"/>
              <a:t> </a:t>
            </a:r>
            <a:r>
              <a:rPr lang="fr-FR" sz="2800" dirty="0" err="1" smtClean="0"/>
              <a:t>since</a:t>
            </a:r>
            <a:r>
              <a:rPr lang="fr-FR" sz="2800" dirty="0" smtClean="0"/>
              <a:t> 1997 and </a:t>
            </a:r>
            <a:r>
              <a:rPr lang="fr-FR" sz="2800" dirty="0" err="1" smtClean="0"/>
              <a:t>located</a:t>
            </a:r>
            <a:r>
              <a:rPr lang="fr-FR" sz="2800" dirty="0" smtClean="0"/>
              <a:t> in the </a:t>
            </a:r>
            <a:r>
              <a:rPr lang="fr-FR" sz="2800" dirty="0" err="1" smtClean="0"/>
              <a:t>north</a:t>
            </a:r>
            <a:r>
              <a:rPr lang="fr-FR" sz="2800" dirty="0" smtClean="0"/>
              <a:t> of France.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728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476199" y="260648"/>
            <a:ext cx="3780000" cy="540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Outline</a:t>
            </a:r>
            <a:endParaRPr lang="fr-FR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97455" y="2185799"/>
            <a:ext cx="8518068" cy="796447"/>
            <a:chOff x="467380" y="3107171"/>
            <a:chExt cx="8518068" cy="796447"/>
          </a:xfrm>
          <a:solidFill>
            <a:srgbClr val="0070C0"/>
          </a:solidFill>
        </p:grpSpPr>
        <p:sp>
          <p:nvSpPr>
            <p:cNvPr id="7" name="Rectangle 6"/>
            <p:cNvSpPr/>
            <p:nvPr/>
          </p:nvSpPr>
          <p:spPr>
            <a:xfrm>
              <a:off x="467380" y="3292209"/>
              <a:ext cx="8518068" cy="40694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oupe 7"/>
            <p:cNvGrpSpPr/>
            <p:nvPr/>
          </p:nvGrpSpPr>
          <p:grpSpPr>
            <a:xfrm>
              <a:off x="1013167" y="3107171"/>
              <a:ext cx="7455399" cy="796447"/>
              <a:chOff x="391459" y="2044373"/>
              <a:chExt cx="4625236" cy="236160"/>
            </a:xfrm>
            <a:grpFill/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393895" y="2044373"/>
                <a:ext cx="4622800" cy="236160"/>
              </a:xfrm>
              <a:prstGeom prst="round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391459" y="2055901"/>
                <a:ext cx="4599744" cy="213104"/>
              </a:xfrm>
              <a:prstGeom prst="rect">
                <a:avLst/>
              </a:prstGeom>
              <a:noFill/>
              <a:ln w="762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4731" tIns="0" rIns="174731" bIns="0" numCol="1" spcCol="1270" anchor="ctr" anchorCtr="0">
                <a:noAutofit/>
              </a:bodyPr>
              <a:lstStyle/>
              <a:p>
                <a:pPr lvl="0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000" b="1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What</a:t>
                </a:r>
                <a:r>
                  <a:rPr lang="fr-FR" sz="20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fr-FR" sz="2000" b="1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is</a:t>
                </a:r>
                <a:r>
                  <a:rPr lang="fr-FR" sz="2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 </a:t>
                </a:r>
                <a:r>
                  <a:rPr lang="fr-FR" sz="2000" b="1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railway</a:t>
                </a:r>
                <a:r>
                  <a:rPr lang="fr-FR" sz="2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transport system?</a:t>
                </a:r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87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557808"/>
            <a:ext cx="8915400" cy="1143000"/>
          </a:xfrm>
        </p:spPr>
        <p:txBody>
          <a:bodyPr>
            <a:normAutofit/>
          </a:bodyPr>
          <a:lstStyle/>
          <a:p>
            <a:endParaRPr lang="es-CL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latin typeface="Calibri" charset="0"/>
                <a:ea typeface="MS PGothic" charset="0"/>
                <a:cs typeface="MS PGothic" charset="0"/>
              </a:rPr>
              <a:t>In nominal conditions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b="1" dirty="0">
              <a:latin typeface="Calibri" charset="0"/>
              <a:ea typeface="MS PGothic" charset="0"/>
              <a:cs typeface="MS PGothic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latin typeface="Calibri" charset="0"/>
              <a:ea typeface="MS PGothic" charset="0"/>
              <a:cs typeface="MS PGothic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4" name="Picture 2" descr="C:\Users\GROSSEMY\AppData\Local\Microsoft\Windows\Temporary Internet Files\Content.Outlook\PH068N46\IMG_371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2132708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latin typeface="Calibri" charset="0"/>
                <a:ea typeface="MS PGothic" charset="0"/>
                <a:cs typeface="MS PGothic" charset="0"/>
              </a:rPr>
              <a:t>A railway system transport includes: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b="1" dirty="0">
              <a:latin typeface="Calibri" charset="0"/>
              <a:ea typeface="MS PGothic" charset="0"/>
              <a:cs typeface="MS PGothic" charset="0"/>
            </a:endParaRPr>
          </a:p>
          <a:p>
            <a:pPr lvl="1">
              <a:lnSpc>
                <a:spcPct val="80000"/>
              </a:lnSpc>
              <a:spcBef>
                <a:spcPts val="325"/>
              </a:spcBef>
              <a:buFont typeface="Verdana" charset="0"/>
              <a:buChar char="◦"/>
            </a:pPr>
            <a:r>
              <a:rPr lang="fr-FR" b="1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Infrastructures </a:t>
            </a:r>
            <a:r>
              <a:rPr lang="fr-FR" i="1" dirty="0">
                <a:latin typeface="Calibri" charset="0"/>
                <a:ea typeface="MS PGothic" charset="0"/>
                <a:cs typeface="MS PGothic" charset="0"/>
              </a:rPr>
              <a:t>(</a:t>
            </a:r>
            <a:r>
              <a:rPr lang="fr-FR" i="1" dirty="0" err="1">
                <a:latin typeface="Calibri" charset="0"/>
                <a:ea typeface="MS PGothic" charset="0"/>
                <a:cs typeface="MS PGothic" charset="0"/>
              </a:rPr>
              <a:t>track</a:t>
            </a:r>
            <a:r>
              <a:rPr lang="fr-FR" i="1" dirty="0">
                <a:latin typeface="Calibri" charset="0"/>
                <a:ea typeface="MS PGothic" charset="0"/>
                <a:cs typeface="MS PGothic" charset="0"/>
              </a:rPr>
              <a:t>, bridges, civil engineering,…)</a:t>
            </a:r>
          </a:p>
          <a:p>
            <a:pPr lvl="1">
              <a:lnSpc>
                <a:spcPct val="80000"/>
              </a:lnSpc>
              <a:spcBef>
                <a:spcPts val="325"/>
              </a:spcBef>
              <a:buFont typeface="Verdana" charset="0"/>
              <a:buChar char="◦"/>
            </a:pPr>
            <a:endParaRPr lang="fr-FR" dirty="0">
              <a:latin typeface="Calibri" charset="0"/>
              <a:ea typeface="MS PGothic" charset="0"/>
              <a:cs typeface="MS PGothic" charset="0"/>
            </a:endParaRPr>
          </a:p>
          <a:p>
            <a:pPr lvl="1">
              <a:lnSpc>
                <a:spcPct val="80000"/>
              </a:lnSpc>
              <a:spcBef>
                <a:spcPts val="325"/>
              </a:spcBef>
              <a:buFont typeface="Verdana" charset="0"/>
              <a:buChar char="◦"/>
            </a:pP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dirty="0" err="1">
                <a:latin typeface="Calibri" charset="0"/>
                <a:ea typeface="MS PGothic" charset="0"/>
                <a:cs typeface="MS PGothic" charset="0"/>
              </a:rPr>
              <a:t>Technical</a:t>
            </a: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dirty="0" err="1">
                <a:latin typeface="Calibri" charset="0"/>
                <a:ea typeface="MS PGothic" charset="0"/>
                <a:cs typeface="MS PGothic" charset="0"/>
              </a:rPr>
              <a:t>safety</a:t>
            </a: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dirty="0" err="1">
                <a:latin typeface="Calibri" charset="0"/>
                <a:ea typeface="MS PGothic" charset="0"/>
                <a:cs typeface="MS PGothic" charset="0"/>
              </a:rPr>
              <a:t>facilities</a:t>
            </a: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 (</a:t>
            </a:r>
            <a:r>
              <a:rPr lang="fr-FR" i="1" dirty="0" err="1">
                <a:latin typeface="Calibri" charset="0"/>
                <a:ea typeface="MS PGothic" charset="0"/>
                <a:cs typeface="MS PGothic" charset="0"/>
              </a:rPr>
              <a:t>track</a:t>
            </a:r>
            <a:r>
              <a:rPr lang="fr-FR" i="1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i="1" dirty="0" err="1">
                <a:latin typeface="Calibri" charset="0"/>
                <a:ea typeface="MS PGothic" charset="0"/>
                <a:cs typeface="MS PGothic" charset="0"/>
              </a:rPr>
              <a:t>side</a:t>
            </a:r>
            <a:r>
              <a:rPr lang="fr-FR" i="1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i="1" dirty="0" err="1">
                <a:latin typeface="Calibri" charset="0"/>
                <a:ea typeface="MS PGothic" charset="0"/>
                <a:cs typeface="MS PGothic" charset="0"/>
              </a:rPr>
              <a:t>signalling</a:t>
            </a:r>
            <a:r>
              <a:rPr lang="fr-FR" i="1" dirty="0" smtClean="0">
                <a:latin typeface="Calibri" charset="0"/>
                <a:ea typeface="MS PGothic" charset="0"/>
                <a:cs typeface="MS PGothic" charset="0"/>
              </a:rPr>
              <a:t>, soft…)</a:t>
            </a:r>
            <a:endParaRPr lang="en-US" i="1" dirty="0">
              <a:latin typeface="Calibri" charset="0"/>
              <a:ea typeface="MS PGothic" charset="0"/>
              <a:cs typeface="MS PGothic" charset="0"/>
            </a:endParaRPr>
          </a:p>
          <a:p>
            <a:pPr lvl="1">
              <a:lnSpc>
                <a:spcPct val="80000"/>
              </a:lnSpc>
              <a:spcBef>
                <a:spcPts val="325"/>
              </a:spcBef>
            </a:pPr>
            <a:endParaRPr lang="en-US" dirty="0">
              <a:latin typeface="Calibri" charset="0"/>
              <a:ea typeface="MS PGothic" charset="0"/>
              <a:cs typeface="MS PGothic" charset="0"/>
            </a:endParaRPr>
          </a:p>
          <a:p>
            <a:pPr lvl="1">
              <a:lnSpc>
                <a:spcPct val="80000"/>
              </a:lnSpc>
              <a:spcBef>
                <a:spcPts val="325"/>
              </a:spcBef>
              <a:buFont typeface="Verdana" charset="0"/>
              <a:buChar char="◦"/>
            </a:pP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dirty="0" err="1">
                <a:latin typeface="Calibri" charset="0"/>
                <a:ea typeface="MS PGothic" charset="0"/>
                <a:cs typeface="MS PGothic" charset="0"/>
              </a:rPr>
              <a:t>rolling</a:t>
            </a: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 stock (bogie, </a:t>
            </a:r>
            <a:r>
              <a:rPr lang="fr-FR" dirty="0" err="1">
                <a:latin typeface="Calibri" charset="0"/>
                <a:ea typeface="MS PGothic" charset="0"/>
                <a:cs typeface="MS PGothic" charset="0"/>
              </a:rPr>
              <a:t>brake</a:t>
            </a: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, …)</a:t>
            </a:r>
          </a:p>
          <a:p>
            <a:pPr lvl="1">
              <a:lnSpc>
                <a:spcPct val="80000"/>
              </a:lnSpc>
              <a:spcBef>
                <a:spcPts val="325"/>
              </a:spcBef>
              <a:buNone/>
            </a:pPr>
            <a:endParaRPr lang="en-US" dirty="0">
              <a:latin typeface="Calibri" charset="0"/>
              <a:ea typeface="MS PGothic" charset="0"/>
              <a:cs typeface="MS PGothic" charset="0"/>
            </a:endParaRPr>
          </a:p>
          <a:p>
            <a:pPr lvl="1">
              <a:lnSpc>
                <a:spcPct val="80000"/>
              </a:lnSpc>
              <a:spcBef>
                <a:spcPts val="325"/>
              </a:spcBef>
              <a:buFont typeface="Verdana" charset="0"/>
              <a:buChar char="◦"/>
            </a:pP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dirty="0" err="1">
                <a:latin typeface="Calibri" charset="0"/>
                <a:ea typeface="MS PGothic" charset="0"/>
                <a:cs typeface="MS PGothic" charset="0"/>
              </a:rPr>
              <a:t>operation</a:t>
            </a: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 and maintenance </a:t>
            </a:r>
            <a:r>
              <a:rPr lang="fr-FR" dirty="0" err="1">
                <a:latin typeface="Calibri" charset="0"/>
                <a:ea typeface="MS PGothic" charset="0"/>
                <a:cs typeface="MS PGothic" charset="0"/>
              </a:rPr>
              <a:t>principles</a:t>
            </a: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 and </a:t>
            </a:r>
            <a:r>
              <a:rPr lang="fr-FR" dirty="0" err="1">
                <a:latin typeface="Calibri" charset="0"/>
                <a:ea typeface="MS PGothic" charset="0"/>
                <a:cs typeface="MS PGothic" charset="0"/>
              </a:rPr>
              <a:t>rules</a:t>
            </a:r>
            <a:endParaRPr lang="fr-FR" altLang="ja-JP" dirty="0">
              <a:latin typeface="Calibri" charset="0"/>
              <a:ea typeface="MS PGothic" charset="0"/>
              <a:cs typeface="MS PGothic" charset="0"/>
            </a:endParaRPr>
          </a:p>
          <a:p>
            <a:pPr lvl="1">
              <a:lnSpc>
                <a:spcPct val="80000"/>
              </a:lnSpc>
              <a:spcBef>
                <a:spcPts val="325"/>
              </a:spcBef>
              <a:buFont typeface="Verdana" charset="0"/>
              <a:buChar char="◦"/>
            </a:pPr>
            <a:endParaRPr lang="fr-FR" dirty="0">
              <a:latin typeface="Calibri" charset="0"/>
              <a:ea typeface="MS PGothic" charset="0"/>
              <a:cs typeface="MS PGothic" charset="0"/>
            </a:endParaRPr>
          </a:p>
          <a:p>
            <a:pPr lvl="1">
              <a:lnSpc>
                <a:spcPct val="80000"/>
              </a:lnSpc>
              <a:spcBef>
                <a:spcPts val="325"/>
              </a:spcBef>
              <a:buFont typeface="Verdana" charset="0"/>
              <a:buChar char="◦"/>
            </a:pP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All the interfaces </a:t>
            </a:r>
            <a:r>
              <a:rPr lang="fr-FR" dirty="0" err="1">
                <a:latin typeface="Calibri" charset="0"/>
                <a:ea typeface="MS PGothic" charset="0"/>
                <a:cs typeface="MS PGothic" charset="0"/>
              </a:rPr>
              <a:t>between</a:t>
            </a: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dirty="0" err="1">
                <a:latin typeface="Calibri" charset="0"/>
                <a:ea typeface="MS PGothic" charset="0"/>
                <a:cs typeface="MS PGothic" charset="0"/>
              </a:rPr>
              <a:t>sub-systems</a:t>
            </a:r>
            <a:r>
              <a:rPr lang="fr-FR" dirty="0">
                <a:latin typeface="Calibri" charset="0"/>
                <a:ea typeface="MS PGothic" charset="0"/>
                <a:cs typeface="MS PGothic" charset="0"/>
              </a:rPr>
              <a:t> (</a:t>
            </a:r>
            <a:r>
              <a:rPr lang="fr-FR" i="1" dirty="0">
                <a:latin typeface="Calibri" charset="0"/>
                <a:ea typeface="MS PGothic" charset="0"/>
                <a:cs typeface="MS PGothic" charset="0"/>
              </a:rPr>
              <a:t>CBTC </a:t>
            </a:r>
            <a:r>
              <a:rPr lang="fr-FR" i="1" dirty="0" err="1">
                <a:latin typeface="Calibri" charset="0"/>
                <a:ea typeface="MS PGothic" charset="0"/>
                <a:cs typeface="MS PGothic" charset="0"/>
              </a:rPr>
              <a:t>programming</a:t>
            </a:r>
            <a:r>
              <a:rPr lang="fr-FR" i="1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i="1" dirty="0" err="1">
                <a:latin typeface="Calibri" charset="0"/>
                <a:ea typeface="MS PGothic" charset="0"/>
                <a:cs typeface="MS PGothic" charset="0"/>
              </a:rPr>
              <a:t>is</a:t>
            </a:r>
            <a:r>
              <a:rPr lang="fr-FR" i="1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i="1" dirty="0" err="1">
                <a:latin typeface="Calibri" charset="0"/>
                <a:ea typeface="MS PGothic" charset="0"/>
                <a:cs typeface="MS PGothic" charset="0"/>
              </a:rPr>
              <a:t>directly</a:t>
            </a:r>
            <a:r>
              <a:rPr lang="fr-FR" i="1" dirty="0">
                <a:latin typeface="Calibri" charset="0"/>
                <a:ea typeface="MS PGothic" charset="0"/>
                <a:cs typeface="MS PGothic" charset="0"/>
              </a:rPr>
              <a:t>  </a:t>
            </a:r>
            <a:r>
              <a:rPr lang="fr-FR" i="1" dirty="0" err="1">
                <a:latin typeface="Calibri" charset="0"/>
                <a:ea typeface="MS PGothic" charset="0"/>
                <a:cs typeface="MS PGothic" charset="0"/>
              </a:rPr>
              <a:t>concerned</a:t>
            </a:r>
            <a:r>
              <a:rPr lang="fr-FR" i="1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i="1" dirty="0" err="1">
                <a:latin typeface="Calibri" charset="0"/>
                <a:ea typeface="MS PGothic" charset="0"/>
                <a:cs typeface="MS PGothic" charset="0"/>
              </a:rPr>
              <a:t>with</a:t>
            </a:r>
            <a:r>
              <a:rPr lang="fr-FR" i="1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i="1" dirty="0" err="1">
                <a:latin typeface="Calibri" charset="0"/>
                <a:ea typeface="MS PGothic" charset="0"/>
                <a:cs typeface="MS PGothic" charset="0"/>
              </a:rPr>
              <a:t>operation</a:t>
            </a:r>
            <a:r>
              <a:rPr lang="fr-FR" i="1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i="1" dirty="0" err="1">
                <a:latin typeface="Calibri" charset="0"/>
                <a:ea typeface="MS PGothic" charset="0"/>
                <a:cs typeface="MS PGothic" charset="0"/>
              </a:rPr>
              <a:t>rules</a:t>
            </a:r>
            <a:r>
              <a:rPr lang="fr-FR" i="1" dirty="0">
                <a:latin typeface="Calibri" charset="0"/>
                <a:ea typeface="MS PGothic" charset="0"/>
                <a:cs typeface="MS PGothic" charset="0"/>
              </a:rPr>
              <a:t>)</a:t>
            </a:r>
            <a:endParaRPr lang="es-CL" i="1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43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4528" y="6165304"/>
            <a:ext cx="8915400" cy="79208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Calibri" charset="0"/>
                <a:ea typeface="MS PGothic" charset="0"/>
                <a:cs typeface="MS PGothic" charset="0"/>
              </a:rPr>
              <a:t>Bruxelles </a:t>
            </a:r>
            <a:r>
              <a:rPr lang="en-US" b="1" dirty="0">
                <a:latin typeface="Calibri" charset="0"/>
                <a:ea typeface="MS PGothic" charset="0"/>
                <a:cs typeface="MS PGothic" charset="0"/>
              </a:rPr>
              <a:t>–</a:t>
            </a:r>
            <a:r>
              <a:rPr lang="fr-FR" b="1" dirty="0">
                <a:latin typeface="Calibri" charset="0"/>
                <a:ea typeface="MS PGothic" charset="0"/>
                <a:cs typeface="MS PGothic" charset="0"/>
              </a:rPr>
              <a:t> Mons </a:t>
            </a:r>
            <a:r>
              <a:rPr lang="en-US" b="1" dirty="0">
                <a:latin typeface="Calibri" charset="0"/>
                <a:ea typeface="MS PGothic" charset="0"/>
                <a:cs typeface="MS PGothic" charset="0"/>
              </a:rPr>
              <a:t>–</a:t>
            </a:r>
            <a:r>
              <a:rPr lang="fr-FR" b="1" dirty="0"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lang="fr-FR" b="1" dirty="0" smtClean="0">
                <a:latin typeface="Calibri" charset="0"/>
                <a:ea typeface="MS PGothic" charset="0"/>
                <a:cs typeface="MS PGothic" charset="0"/>
              </a:rPr>
              <a:t>Quiévrain</a:t>
            </a:r>
            <a:r>
              <a:rPr lang="fr-FR" b="1" dirty="0">
                <a:latin typeface="Calibri" charset="0"/>
                <a:ea typeface="MS PGothic" charset="0"/>
                <a:cs typeface="MS PGothic" charset="0"/>
              </a:rPr>
              <a:t/>
            </a:r>
            <a:br>
              <a:rPr lang="fr-FR" b="1" dirty="0">
                <a:latin typeface="Calibri" charset="0"/>
                <a:ea typeface="MS PGothic" charset="0"/>
                <a:cs typeface="MS PGothic" charset="0"/>
              </a:rPr>
            </a:br>
            <a:endParaRPr lang="es-CL" dirty="0"/>
          </a:p>
        </p:txBody>
      </p:sp>
      <p:pic>
        <p:nvPicPr>
          <p:cNvPr id="4" name="Picture 1" descr="SKY20101224102403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720056"/>
            <a:ext cx="5715000" cy="42862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08584" y="96156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In </a:t>
            </a:r>
            <a:r>
              <a:rPr lang="es-CL" sz="2800" b="1" dirty="0" err="1" smtClean="0"/>
              <a:t>degraded</a:t>
            </a:r>
            <a:r>
              <a:rPr lang="es-CL" sz="2800" b="1" dirty="0" smtClean="0"/>
              <a:t> </a:t>
            </a:r>
            <a:r>
              <a:rPr lang="es-CL" sz="2800" b="1" dirty="0" err="1" smtClean="0"/>
              <a:t>situations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8715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9950</TotalTime>
  <Words>508</Words>
  <Application>Microsoft Office PowerPoint</Application>
  <PresentationFormat>Format A4 (210 x 297 mm)</PresentationFormat>
  <Paragraphs>85</Paragraphs>
  <Slides>21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Certificação de Segurança Ferroviária </vt:lpstr>
      <vt:lpstr>Présentation PowerPoint</vt:lpstr>
      <vt:lpstr>Presentation Outline</vt:lpstr>
      <vt:lpstr>Présentation PowerPoint</vt:lpstr>
      <vt:lpstr>Présentation PowerPoint</vt:lpstr>
      <vt:lpstr>Presentation Outline</vt:lpstr>
      <vt:lpstr>Présentation PowerPoint</vt:lpstr>
      <vt:lpstr>Présentation PowerPoint</vt:lpstr>
      <vt:lpstr>Bruxelles – Mons – Quiévrain </vt:lpstr>
      <vt:lpstr>Brétigny</vt:lpstr>
      <vt:lpstr>Presentation Outline</vt:lpstr>
      <vt:lpstr>Présentation PowerPoint</vt:lpstr>
      <vt:lpstr>Présentation PowerPoint</vt:lpstr>
      <vt:lpstr>Présentation PowerPoint</vt:lpstr>
      <vt:lpstr>Presentation Outline</vt:lpstr>
      <vt:lpstr>Présentation PowerPoint</vt:lpstr>
      <vt:lpstr>Presentation Outline</vt:lpstr>
      <vt:lpstr> </vt:lpstr>
      <vt:lpstr>Présentation PowerPoint</vt:lpstr>
      <vt:lpstr>To know more about us: www.certifer.eu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Farida LAMOTTE</dc:creator>
  <cp:lastModifiedBy>Elise GROSSEMY</cp:lastModifiedBy>
  <cp:revision>290</cp:revision>
  <cp:lastPrinted>2014-04-07T14:03:25Z</cp:lastPrinted>
  <dcterms:created xsi:type="dcterms:W3CDTF">2013-12-06T12:42:12Z</dcterms:created>
  <dcterms:modified xsi:type="dcterms:W3CDTF">2015-03-24T01:13:39Z</dcterms:modified>
</cp:coreProperties>
</file>